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Slab"/>
      <p:regular r:id="rId26"/>
      <p:bold r:id="rId27"/>
    </p:embeddedFont>
    <p:embeddedFont>
      <p:font typeface="Robo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Slab-regular.fntdata"/><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font" Target="fonts/RobotoSlab-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observablehq.com/@d3/choropleth" TargetMode="External"/><Relationship Id="rId3" Type="http://schemas.openxmlformats.org/officeDocument/2006/relationships/hyperlink" Target="https://github.com/d3/d3/wiki/Gallery"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5f7993ce5d_0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5f7993ce5d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Because D3 creates charts using SVGs, D3 is able to directly manipulate the DOM to modify the chart dynamically. There are many modifications you can make that are covered in the SVG and D3 specs, but let’s take a look at some of the more fundamental SVG elements.</a:t>
            </a:r>
            <a:endParaRPr/>
          </a:p>
          <a:p>
            <a:pPr indent="-298450" lvl="1" marL="914400" rtl="0" algn="l">
              <a:lnSpc>
                <a:spcPct val="115000"/>
              </a:lnSpc>
              <a:spcBef>
                <a:spcPts val="0"/>
              </a:spcBef>
              <a:spcAft>
                <a:spcPts val="0"/>
              </a:spcAft>
              <a:buSzPts val="1100"/>
              <a:buChar char="-"/>
            </a:pPr>
            <a:r>
              <a:rPr lang="en"/>
              <a:t>&lt;g&gt;  - used for grouping svgs</a:t>
            </a:r>
            <a:endParaRPr/>
          </a:p>
          <a:p>
            <a:pPr indent="-298450" lvl="1" marL="914400" rtl="0" algn="l">
              <a:lnSpc>
                <a:spcPct val="115000"/>
              </a:lnSpc>
              <a:spcBef>
                <a:spcPts val="0"/>
              </a:spcBef>
              <a:spcAft>
                <a:spcPts val="0"/>
              </a:spcAft>
              <a:buSzPts val="1100"/>
              <a:buChar char="-"/>
            </a:pPr>
            <a:r>
              <a:rPr lang="en"/>
              <a:t>&lt;path&gt; - used for declaring shapes to be drawn</a:t>
            </a:r>
            <a:endParaRPr/>
          </a:p>
          <a:p>
            <a:pPr indent="-298450" lvl="1" marL="914400" rtl="0" algn="l">
              <a:lnSpc>
                <a:spcPct val="115000"/>
              </a:lnSpc>
              <a:spcBef>
                <a:spcPts val="0"/>
              </a:spcBef>
              <a:spcAft>
                <a:spcPts val="0"/>
              </a:spcAft>
              <a:buSzPts val="1100"/>
              <a:buChar char="-"/>
            </a:pPr>
            <a:r>
              <a:rPr lang="en"/>
              <a:t>&lt;rect&gt; - drawing rectangles</a:t>
            </a:r>
            <a:endParaRPr/>
          </a:p>
          <a:p>
            <a:pPr indent="-298450" lvl="1" marL="914400" rtl="0" algn="l">
              <a:lnSpc>
                <a:spcPct val="115000"/>
              </a:lnSpc>
              <a:spcBef>
                <a:spcPts val="0"/>
              </a:spcBef>
              <a:spcAft>
                <a:spcPts val="0"/>
              </a:spcAft>
              <a:buSzPts val="1100"/>
              <a:buChar char="-"/>
            </a:pPr>
            <a:r>
              <a:rPr lang="en"/>
              <a:t>&lt;circle&gt; - drawing circles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5f7993ce5d_0_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5f7993ce5d_0_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5f7993ce5d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5f7993ce5d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D3 is a library that you pull into your application via &lt;script&gt; in your html file: </a:t>
            </a:r>
            <a:r>
              <a:rPr lang="en" sz="900">
                <a:solidFill>
                  <a:srgbClr val="D4D4D4"/>
                </a:solidFill>
                <a:latin typeface="Courier New"/>
                <a:ea typeface="Courier New"/>
                <a:cs typeface="Courier New"/>
                <a:sym typeface="Courier New"/>
              </a:rPr>
              <a:t>       </a:t>
            </a:r>
            <a:r>
              <a:rPr lang="en" sz="900">
                <a:solidFill>
                  <a:srgbClr val="808080"/>
                </a:solidFill>
                <a:latin typeface="Courier New"/>
                <a:ea typeface="Courier New"/>
                <a:cs typeface="Courier New"/>
                <a:sym typeface="Courier New"/>
              </a:rPr>
              <a:t>&lt;</a:t>
            </a:r>
            <a:r>
              <a:rPr lang="en" sz="900">
                <a:solidFill>
                  <a:srgbClr val="569CD6"/>
                </a:solidFill>
                <a:latin typeface="Courier New"/>
                <a:ea typeface="Courier New"/>
                <a:cs typeface="Courier New"/>
                <a:sym typeface="Courier New"/>
              </a:rPr>
              <a:t>script</a:t>
            </a:r>
            <a:r>
              <a:rPr lang="en" sz="900">
                <a:solidFill>
                  <a:srgbClr val="D4D4D4"/>
                </a:solidFill>
                <a:latin typeface="Courier New"/>
                <a:ea typeface="Courier New"/>
                <a:cs typeface="Courier New"/>
                <a:sym typeface="Courier New"/>
              </a:rPr>
              <a:t> </a:t>
            </a:r>
            <a:r>
              <a:rPr lang="en" sz="900">
                <a:solidFill>
                  <a:srgbClr val="9CDCFE"/>
                </a:solidFill>
                <a:latin typeface="Courier New"/>
                <a:ea typeface="Courier New"/>
                <a:cs typeface="Courier New"/>
                <a:sym typeface="Courier New"/>
              </a:rPr>
              <a:t>src</a:t>
            </a:r>
            <a:r>
              <a:rPr lang="en" sz="900">
                <a:solidFill>
                  <a:srgbClr val="D4D4D4"/>
                </a:solidFill>
                <a:latin typeface="Courier New"/>
                <a:ea typeface="Courier New"/>
                <a:cs typeface="Courier New"/>
                <a:sym typeface="Courier New"/>
              </a:rPr>
              <a:t>=</a:t>
            </a:r>
            <a:r>
              <a:rPr lang="en" sz="900">
                <a:solidFill>
                  <a:srgbClr val="CE9178"/>
                </a:solidFill>
                <a:latin typeface="Courier New"/>
                <a:ea typeface="Courier New"/>
                <a:cs typeface="Courier New"/>
                <a:sym typeface="Courier New"/>
              </a:rPr>
              <a:t>"https://d3js.org/d3.v5.min.js"</a:t>
            </a:r>
            <a:r>
              <a:rPr lang="en" sz="900">
                <a:solidFill>
                  <a:srgbClr val="808080"/>
                </a:solidFill>
                <a:latin typeface="Courier New"/>
                <a:ea typeface="Courier New"/>
                <a:cs typeface="Courier New"/>
                <a:sym typeface="Courier New"/>
              </a:rPr>
              <a:t>&gt;&lt;/</a:t>
            </a:r>
            <a:r>
              <a:rPr lang="en" sz="900">
                <a:solidFill>
                  <a:srgbClr val="569CD6"/>
                </a:solidFill>
                <a:latin typeface="Courier New"/>
                <a:ea typeface="Courier New"/>
                <a:cs typeface="Courier New"/>
                <a:sym typeface="Courier New"/>
              </a:rPr>
              <a:t>script</a:t>
            </a:r>
            <a:r>
              <a:rPr lang="en" sz="900">
                <a:solidFill>
                  <a:srgbClr val="808080"/>
                </a:solidFill>
                <a:latin typeface="Courier New"/>
                <a:ea typeface="Courier New"/>
                <a:cs typeface="Courier New"/>
                <a:sym typeface="Courier New"/>
              </a:rPr>
              <a:t>&gt;</a:t>
            </a:r>
            <a:endParaRPr sz="900">
              <a:solidFill>
                <a:srgbClr val="808080"/>
              </a:solidFill>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f7993ce5d_0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f7993ce5d_0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When creating any D3 chart, you will need to “select” the element in your HTML code you’d like to use as an anchor for your chart. From there, we will use D3 to create chart components such as the Axes, Lines, Points, Tooltips, etc. Selections are a fundamental piece of D3 because it declares what element other functions following will be applied to. Let’s see an example of this.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f7993ce5d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f7993ce5d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D3 uses a series of chainable functions to manipulate how SVG elements appear on the screen. It’s important to note that the order that functions are called matters - each function returns a selection which is manipulated by the following function. Let’s take a look at our first sample code:</a:t>
            </a:r>
            <a:endParaRPr/>
          </a:p>
          <a:p>
            <a:pPr indent="-298450" lvl="1" marL="914400" rtl="0" algn="l">
              <a:lnSpc>
                <a:spcPct val="115000"/>
              </a:lnSpc>
              <a:spcBef>
                <a:spcPts val="0"/>
              </a:spcBef>
              <a:spcAft>
                <a:spcPts val="0"/>
              </a:spcAft>
              <a:buSzPts val="1100"/>
              <a:buChar char="-"/>
            </a:pPr>
            <a:r>
              <a:rPr lang="en" sz="1150">
                <a:solidFill>
                  <a:srgbClr val="000088"/>
                </a:solidFill>
                <a:highlight>
                  <a:srgbClr val="FFFFFF"/>
                </a:highlight>
              </a:rPr>
              <a:t>d3.select("body")</a:t>
            </a:r>
            <a:endParaRPr sz="1150">
              <a:solidFill>
                <a:srgbClr val="000088"/>
              </a:solidFill>
              <a:highlight>
                <a:srgbClr val="FFFFFF"/>
              </a:highlight>
            </a:endParaRPr>
          </a:p>
          <a:p>
            <a:pPr indent="-298450" lvl="1" marL="914400" rtl="0" algn="l">
              <a:lnSpc>
                <a:spcPct val="115000"/>
              </a:lnSpc>
              <a:spcBef>
                <a:spcPts val="0"/>
              </a:spcBef>
              <a:spcAft>
                <a:spcPts val="0"/>
              </a:spcAft>
              <a:buSzPts val="1100"/>
              <a:buChar char="-"/>
            </a:pPr>
            <a:r>
              <a:rPr lang="en" sz="1150">
                <a:solidFill>
                  <a:srgbClr val="000088"/>
                </a:solidFill>
                <a:highlight>
                  <a:srgbClr val="FFFFFF"/>
                </a:highlight>
              </a:rPr>
              <a:t>    .append("p")</a:t>
            </a:r>
            <a:endParaRPr sz="1150">
              <a:solidFill>
                <a:srgbClr val="000088"/>
              </a:solidFill>
              <a:highlight>
                <a:srgbClr val="FFFFFF"/>
              </a:highlight>
            </a:endParaRPr>
          </a:p>
          <a:p>
            <a:pPr indent="-298450" lvl="1" marL="914400" rtl="0" algn="l">
              <a:lnSpc>
                <a:spcPct val="115000"/>
              </a:lnSpc>
              <a:spcBef>
                <a:spcPts val="0"/>
              </a:spcBef>
              <a:spcAft>
                <a:spcPts val="0"/>
              </a:spcAft>
              <a:buSzPts val="1100"/>
              <a:buChar char="-"/>
            </a:pPr>
            <a:r>
              <a:rPr lang="en" sz="1150">
                <a:solidFill>
                  <a:srgbClr val="000088"/>
                </a:solidFill>
                <a:highlight>
                  <a:srgbClr val="FFFFFF"/>
                </a:highlight>
              </a:rPr>
              <a:t>    .text("New paragraph!");</a:t>
            </a:r>
            <a:endParaRPr sz="1150">
              <a:solidFill>
                <a:srgbClr val="000088"/>
              </a:solidFill>
              <a:highlight>
                <a:srgbClr val="FFFFFF"/>
              </a:highlight>
            </a:endParaRPr>
          </a:p>
          <a:p>
            <a:pPr indent="-298450" lvl="1" marL="914400" rtl="0" algn="l">
              <a:lnSpc>
                <a:spcPct val="115000"/>
              </a:lnSpc>
              <a:spcBef>
                <a:spcPts val="0"/>
              </a:spcBef>
              <a:spcAft>
                <a:spcPts val="0"/>
              </a:spcAft>
              <a:buSzPts val="1100"/>
              <a:buChar char="-"/>
            </a:pPr>
            <a:r>
              <a:rPr lang="en"/>
              <a:t>1. D3 ---&gt; references the D3 object so that we can begin to use the library</a:t>
            </a:r>
            <a:endParaRPr/>
          </a:p>
          <a:p>
            <a:pPr indent="-298450" lvl="1" marL="914400" rtl="0" algn="l">
              <a:lnSpc>
                <a:spcPct val="115000"/>
              </a:lnSpc>
              <a:spcBef>
                <a:spcPts val="0"/>
              </a:spcBef>
              <a:spcAft>
                <a:spcPts val="0"/>
              </a:spcAft>
              <a:buSzPts val="1100"/>
              <a:buChar char="-"/>
            </a:pPr>
            <a:r>
              <a:rPr lang="en"/>
              <a:t>2. .select(“body”) → D3 has selection methods that help developers find the exact HTML element they want to build off of.  This uses CSS selectors that follow tag, class, and id selections. This returns a reference to the HTML element &lt;body&gt;</a:t>
            </a:r>
            <a:endParaRPr/>
          </a:p>
          <a:p>
            <a:pPr indent="-298450" lvl="1" marL="914400" rtl="0" algn="l">
              <a:lnSpc>
                <a:spcPct val="115000"/>
              </a:lnSpc>
              <a:spcBef>
                <a:spcPts val="0"/>
              </a:spcBef>
              <a:spcAft>
                <a:spcPts val="0"/>
              </a:spcAft>
              <a:buSzPts val="1100"/>
              <a:buChar char="-"/>
            </a:pPr>
            <a:r>
              <a:rPr lang="en"/>
              <a:t>3. .append(“p”) → Using the reference to &lt;body&gt;, append an HTML element &lt;p&gt; to the &lt;body&gt; and then return a reference to the &lt;p&gt;. </a:t>
            </a:r>
            <a:endParaRPr/>
          </a:p>
          <a:p>
            <a:pPr indent="-298450" lvl="1" marL="914400" rtl="0" algn="l">
              <a:lnSpc>
                <a:spcPct val="115000"/>
              </a:lnSpc>
              <a:spcBef>
                <a:spcPts val="0"/>
              </a:spcBef>
              <a:spcAft>
                <a:spcPts val="0"/>
              </a:spcAft>
              <a:buSzPts val="1100"/>
              <a:buChar char="-"/>
            </a:pPr>
            <a:r>
              <a:rPr lang="en"/>
              <a:t>4. .text → using the reference to &lt;p&gt;, apply text to the paragraph HTML element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f7993ce5d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f7993ce5d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As we are creating SVG elements, we can also apply attributes to our HTML elements, which we can update via styling in CSS. This is particularly important for setting initial styling as general convention is to set default styles via CSS and override styles using .style and .attr functions in D3.</a:t>
            </a:r>
            <a:endParaRPr/>
          </a:p>
          <a:p>
            <a:pPr indent="-298450" lvl="0" marL="457200" rtl="0" algn="l">
              <a:lnSpc>
                <a:spcPct val="115000"/>
              </a:lnSpc>
              <a:spcBef>
                <a:spcPts val="0"/>
              </a:spcBef>
              <a:spcAft>
                <a:spcPts val="0"/>
              </a:spcAft>
              <a:buSzPts val="1100"/>
              <a:buChar char="-"/>
            </a:pPr>
            <a:r>
              <a:rPr lang="en"/>
              <a:t>Let’s look at creating a basic line chart in D3 by iteratively creating chart components.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5f7993ce5d_0_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5f7993ce5d_0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5f7993ce5d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5f7993ce5d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f7993ce5d_0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f7993ce5d_0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5f7993ce5d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5f7993ce5d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5f7993ce5d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5f7993ce5d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f7993ce5d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f7993ce5d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5f7993ce5d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5f7993ce5d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5f7993ce5d_0_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5f7993ce5d_0_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SzPts val="1100"/>
              <a:buChar char="-"/>
            </a:pPr>
            <a:r>
              <a:rPr lang="en"/>
              <a:t>Today I’ll be speaking about D3, which stands for Data-Driven Documents. D3.js is a JavaScript library used for visualizing data! D3 and I first met in the summer of 2013, during my first internship as a software developer. I was using D3 to build out a data analytics dashboard to compare a company’s profitability margins. Since then, I’ve used D3 on many projects for my employers. Most notably, I built an analytical dashboard for the C-level executives of GE. My web application integrated with a live stream dataset, which was data from factory machines sent to their new cloud interface. Our dashboard updated with each second of data and gave a warning when systems were being overrun in their factories. Here’s a quick snippet of the D3 charts in action!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5f7993ce5d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f7993ce5d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https://observablehq.com/@d3/choropleth</a:t>
            </a:r>
            <a:endParaRPr/>
          </a:p>
          <a:p>
            <a:pPr indent="0" lvl="0" marL="0" rtl="0" algn="l">
              <a:spcBef>
                <a:spcPts val="0"/>
              </a:spcBef>
              <a:spcAft>
                <a:spcPts val="0"/>
              </a:spcAft>
              <a:buNone/>
            </a:pPr>
            <a:r>
              <a:rPr lang="en" u="sng">
                <a:solidFill>
                  <a:schemeClr val="hlink"/>
                </a:solidFill>
                <a:hlinkClick r:id="rId3"/>
              </a:rPr>
              <a:t>https://github.com/d3/d3/wiki/Gallery</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f7993ce5d_0_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5f7993ce5d_0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5f7993ce5d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5f7993ce5d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1" marL="914400" rtl="0" algn="l">
              <a:lnSpc>
                <a:spcPct val="115000"/>
              </a:lnSpc>
              <a:spcBef>
                <a:spcPts val="0"/>
              </a:spcBef>
              <a:spcAft>
                <a:spcPts val="0"/>
              </a:spcAft>
              <a:buSzPts val="1100"/>
              <a:buChar char="-"/>
            </a:pPr>
            <a:r>
              <a:rPr lang="en"/>
              <a:t>why did we choose D3 to create these dashboards? </a:t>
            </a:r>
            <a:endParaRPr/>
          </a:p>
          <a:p>
            <a:pPr indent="-298450" lvl="1" marL="914400" rtl="0" algn="l">
              <a:lnSpc>
                <a:spcPct val="115000"/>
              </a:lnSpc>
              <a:spcBef>
                <a:spcPts val="0"/>
              </a:spcBef>
              <a:spcAft>
                <a:spcPts val="0"/>
              </a:spcAft>
              <a:buSzPts val="1100"/>
              <a:buChar char="-"/>
            </a:pPr>
            <a:r>
              <a:rPr lang="en"/>
              <a:t>D3 is powerful because of its flexibility. You can create any chart that helps visualize your data because it directly manipulates elements on the Document Object Model (DOM). Many other libraries, such as Plottable, lock developers into a set of charts they may use, limiting customization and creativity! Because we had many unique and complex charts, we needed low-level access to create unique visualizations.</a:t>
            </a:r>
            <a:endParaRPr/>
          </a:p>
          <a:p>
            <a:pPr indent="-298450" lvl="1" marL="914400" rtl="0" algn="l">
              <a:lnSpc>
                <a:spcPct val="115000"/>
              </a:lnSpc>
              <a:spcBef>
                <a:spcPts val="0"/>
              </a:spcBef>
              <a:spcAft>
                <a:spcPts val="0"/>
              </a:spcAft>
              <a:buSzPts val="1100"/>
              <a:buChar char="-"/>
            </a:pPr>
            <a:r>
              <a:rPr lang="en"/>
              <a:t>D3 is WIDELY USED aka THOUSANDS of examples. I often joke that I have a professional degree in Googling and this is no exception when it comes to developing charts with D3. There are many examples that you can use as a ‘base’ so that you can focus your time on customized features. </a:t>
            </a:r>
            <a:endParaRPr/>
          </a:p>
          <a:p>
            <a:pPr indent="-298450" lvl="1" marL="914400" rtl="0" algn="l">
              <a:lnSpc>
                <a:spcPct val="115000"/>
              </a:lnSpc>
              <a:spcBef>
                <a:spcPts val="0"/>
              </a:spcBef>
              <a:spcAft>
                <a:spcPts val="0"/>
              </a:spcAft>
              <a:buSzPts val="1100"/>
              <a:buChar char="-"/>
            </a:pPr>
            <a:r>
              <a:rPr lang="en"/>
              <a:t>Since you only pull in what you need, D3 is VERY lightweight compared to programs that require their entire library to build a basic chart. </a:t>
            </a:r>
            <a:endParaRPr/>
          </a:p>
          <a:p>
            <a:pPr indent="-298450" lvl="1" marL="914400" rtl="0" algn="l">
              <a:lnSpc>
                <a:spcPct val="115000"/>
              </a:lnSpc>
              <a:spcBef>
                <a:spcPts val="0"/>
              </a:spcBef>
              <a:spcAft>
                <a:spcPts val="0"/>
              </a:spcAft>
              <a:buSzPts val="1100"/>
              <a:buChar char="-"/>
            </a:pPr>
            <a:r>
              <a:rPr lang="en"/>
              <a:t>It’s great for getting jobs! D3 is a well-known library and companies often seek out developers who are comfortable working with it. In a world obsessed with data, I wanted to be comfortable with D3. I’ve gotten contracts and job offers from companies interested in my experience with the library. Learn it!</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5f7993ce5d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5f7993ce5d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914400" rtl="0" algn="l">
              <a:lnSpc>
                <a:spcPct val="115000"/>
              </a:lnSpc>
              <a:spcBef>
                <a:spcPts val="0"/>
              </a:spcBef>
              <a:spcAft>
                <a:spcPts val="0"/>
              </a:spcAft>
              <a:buSzPts val="1100"/>
              <a:buChar char="-"/>
            </a:pPr>
            <a:r>
              <a:rPr lang="en"/>
              <a:t>My goal for today is for you all to be familiar with the basic concepts of D3. I want to make this intimidating library approachable by helping you understand a core set of functions to start making your own visualizations. By the end of today’s lecture, you will be able to make your very own D3 line chart.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5f7993ce5d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5f7993ce5d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As I mentioned, D3 directly manipulates elements on the DOM. Let’s dive deeper on this concept. D3 is a collection of helper methods that are built to automate the complicated code to create dynamic, meaningful Scalable Vector Graphics (SVGs). </a:t>
            </a:r>
            <a:endParaRPr/>
          </a:p>
          <a:p>
            <a:pPr indent="-298450" lvl="0" marL="457200" rtl="0" algn="l">
              <a:lnSpc>
                <a:spcPct val="115000"/>
              </a:lnSpc>
              <a:spcBef>
                <a:spcPts val="0"/>
              </a:spcBef>
              <a:spcAft>
                <a:spcPts val="0"/>
              </a:spcAft>
              <a:buSzPts val="1100"/>
              <a:buChar char="-"/>
            </a:pPr>
            <a:r>
              <a:rPr lang="en"/>
              <a:t>SVG is an XML-based markup language for describing 2d vector graphics, for example a D3 Chart or an SVG Icon. They are processed natively by modern browsers when wrapped in &lt;svg&gt; HTML element and composed of SVG elements which describe how to draw the SVG. </a:t>
            </a:r>
            <a:endParaRPr/>
          </a:p>
          <a:p>
            <a:pPr indent="0" lvl="0" marL="0" marR="0" rtl="0" algn="l">
              <a:lnSpc>
                <a:spcPct val="115000"/>
              </a:lnSpc>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3.png"/><Relationship Id="rId5"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d3indepth.com/scales/" TargetMode="Externa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hyperlink" Target="https://github.com/emilyseibert/d3-lectur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elliotbentley.com/2017/08/09/a-better-way-to-structure-d3-code-es6-version.html" TargetMode="External"/><Relationship Id="rId4" Type="http://schemas.openxmlformats.org/officeDocument/2006/relationships/hyperlink" Target="https://bl.ocks.org/gordlea/27370d1eea8464b04538e6d8ced39e89#index.html" TargetMode="External"/><Relationship Id="rId11" Type="http://schemas.openxmlformats.org/officeDocument/2006/relationships/hyperlink" Target="https://www.d3indepth.com/scales/" TargetMode="External"/><Relationship Id="rId10" Type="http://schemas.openxmlformats.org/officeDocument/2006/relationships/hyperlink" Target="https://www.w3schools.com/cssref/css_selectors.asp" TargetMode="External"/><Relationship Id="rId9" Type="http://schemas.openxmlformats.org/officeDocument/2006/relationships/hyperlink" Target="https://developer.mozilla.org/en-US/docs/Web/SVG" TargetMode="External"/><Relationship Id="rId5" Type="http://schemas.openxmlformats.org/officeDocument/2006/relationships/hyperlink" Target="https://d3js.org/" TargetMode="External"/><Relationship Id="rId6" Type="http://schemas.openxmlformats.org/officeDocument/2006/relationships/hyperlink" Target="https://github.com/d3/d3/wiki/Gallery" TargetMode="External"/><Relationship Id="rId7" Type="http://schemas.openxmlformats.org/officeDocument/2006/relationships/hyperlink" Target="https://www.indeed.com/q-D3-Js-jobs.html" TargetMode="External"/><Relationship Id="rId8" Type="http://schemas.openxmlformats.org/officeDocument/2006/relationships/hyperlink" Target="https://www.glassdoor.com/Job/data-visualization-developer-javascript-d3-js-jobs-SRCH_KO0,45.ht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hyperlink" Target="https://github.com/d3/d3/blob/master/API.md" TargetMode="External"/><Relationship Id="rId4" Type="http://schemas.openxmlformats.org/officeDocument/2006/relationships/hyperlink" Target="https://www.npmjs.com/browse/keyword/d3-modul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hyperlink" Target="http://drive.google.com/file/d/0ByOCZIfL1936MEVXVGlmR3V2UE0/view" TargetMode="Externa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 to D3.js</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Emily Seibert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SVG Elements</a:t>
            </a:r>
            <a:endParaRPr/>
          </a:p>
        </p:txBody>
      </p:sp>
      <p:sp>
        <p:nvSpPr>
          <p:cNvPr id="122" name="Google Shape;122;p22"/>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D3 creates SVGs iteratively using SVG elements such as:</a:t>
            </a:r>
            <a:endParaRPr/>
          </a:p>
          <a:p>
            <a:pPr indent="-342900" lvl="0" marL="457200" rtl="0" algn="l">
              <a:spcBef>
                <a:spcPts val="1600"/>
              </a:spcBef>
              <a:spcAft>
                <a:spcPts val="0"/>
              </a:spcAft>
              <a:buSzPts val="1800"/>
              <a:buChar char="-"/>
            </a:pPr>
            <a:r>
              <a:rPr lang="en"/>
              <a:t>&lt;g&gt; : group other svg elements</a:t>
            </a:r>
            <a:endParaRPr/>
          </a:p>
          <a:p>
            <a:pPr indent="-342900" lvl="0" marL="457200" rtl="0" algn="l">
              <a:spcBef>
                <a:spcPts val="0"/>
              </a:spcBef>
              <a:spcAft>
                <a:spcPts val="0"/>
              </a:spcAft>
              <a:buSzPts val="1800"/>
              <a:buChar char="-"/>
            </a:pPr>
            <a:r>
              <a:rPr lang="en"/>
              <a:t>&lt;path&gt; : defines shape to be drawn</a:t>
            </a:r>
            <a:endParaRPr/>
          </a:p>
          <a:p>
            <a:pPr indent="-342900" lvl="0" marL="457200" rtl="0" algn="l">
              <a:spcBef>
                <a:spcPts val="0"/>
              </a:spcBef>
              <a:spcAft>
                <a:spcPts val="0"/>
              </a:spcAft>
              <a:buSzPts val="1800"/>
              <a:buChar char="-"/>
            </a:pPr>
            <a:r>
              <a:rPr lang="en"/>
              <a:t>&lt;rect&gt; : rectangle</a:t>
            </a:r>
            <a:endParaRPr/>
          </a:p>
          <a:p>
            <a:pPr indent="-342900" lvl="0" marL="457200" rtl="0" algn="l">
              <a:spcBef>
                <a:spcPts val="0"/>
              </a:spcBef>
              <a:spcAft>
                <a:spcPts val="0"/>
              </a:spcAft>
              <a:buSzPts val="1800"/>
              <a:buChar char="-"/>
            </a:pPr>
            <a:r>
              <a:rPr lang="en"/>
              <a:t>&lt;circle&gt; : circle</a:t>
            </a:r>
            <a:endParaRPr/>
          </a:p>
        </p:txBody>
      </p:sp>
      <p:pic>
        <p:nvPicPr>
          <p:cNvPr id="123" name="Google Shape;123;p22"/>
          <p:cNvPicPr preferRelativeResize="0"/>
          <p:nvPr/>
        </p:nvPicPr>
        <p:blipFill>
          <a:blip r:embed="rId3">
            <a:alphaModFix/>
          </a:blip>
          <a:stretch>
            <a:fillRect/>
          </a:stretch>
        </p:blipFill>
        <p:spPr>
          <a:xfrm>
            <a:off x="4768200" y="2100175"/>
            <a:ext cx="4136876" cy="2212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SVG - Reading Coordinates</a:t>
            </a:r>
            <a:endParaRPr/>
          </a:p>
        </p:txBody>
      </p:sp>
      <p:sp>
        <p:nvSpPr>
          <p:cNvPr id="129" name="Google Shape;129;p23"/>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 D3, coordinates are used to place tooltips, move axes,                             place axes labels, etc</a:t>
            </a:r>
            <a:endParaRPr/>
          </a:p>
          <a:p>
            <a:pPr indent="0" lvl="0" marL="457200" rtl="0" algn="l">
              <a:spcBef>
                <a:spcPts val="1600"/>
              </a:spcBef>
              <a:spcAft>
                <a:spcPts val="1600"/>
              </a:spcAft>
              <a:buNone/>
            </a:pPr>
            <a:r>
              <a:t/>
            </a:r>
            <a:endParaRPr/>
          </a:p>
        </p:txBody>
      </p:sp>
      <p:sp>
        <p:nvSpPr>
          <p:cNvPr id="130" name="Google Shape;130;p23"/>
          <p:cNvSpPr/>
          <p:nvPr/>
        </p:nvSpPr>
        <p:spPr>
          <a:xfrm>
            <a:off x="1871700" y="2886050"/>
            <a:ext cx="5400600" cy="1542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3"/>
          <p:cNvSpPr txBox="1"/>
          <p:nvPr/>
        </p:nvSpPr>
        <p:spPr>
          <a:xfrm>
            <a:off x="1871700" y="2463350"/>
            <a:ext cx="500100" cy="4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Roboto"/>
                <a:ea typeface="Roboto"/>
                <a:cs typeface="Roboto"/>
                <a:sym typeface="Roboto"/>
              </a:rPr>
              <a:t>0, 0</a:t>
            </a:r>
            <a:endParaRPr b="1">
              <a:solidFill>
                <a:srgbClr val="FFFFFF"/>
              </a:solidFill>
              <a:latin typeface="Roboto"/>
              <a:ea typeface="Roboto"/>
              <a:cs typeface="Roboto"/>
              <a:sym typeface="Roboto"/>
            </a:endParaRPr>
          </a:p>
        </p:txBody>
      </p:sp>
      <p:sp>
        <p:nvSpPr>
          <p:cNvPr id="132" name="Google Shape;132;p23"/>
          <p:cNvSpPr txBox="1"/>
          <p:nvPr/>
        </p:nvSpPr>
        <p:spPr>
          <a:xfrm>
            <a:off x="1871700" y="4428950"/>
            <a:ext cx="742800" cy="4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Roboto"/>
                <a:ea typeface="Roboto"/>
                <a:cs typeface="Roboto"/>
                <a:sym typeface="Roboto"/>
              </a:rPr>
              <a:t>10</a:t>
            </a:r>
            <a:r>
              <a:rPr b="1" lang="en">
                <a:solidFill>
                  <a:srgbClr val="FFFFFF"/>
                </a:solidFill>
                <a:latin typeface="Roboto"/>
                <a:ea typeface="Roboto"/>
                <a:cs typeface="Roboto"/>
                <a:sym typeface="Roboto"/>
              </a:rPr>
              <a:t>0, 0</a:t>
            </a:r>
            <a:endParaRPr b="1">
              <a:solidFill>
                <a:srgbClr val="FFFFFF"/>
              </a:solidFill>
              <a:latin typeface="Roboto"/>
              <a:ea typeface="Roboto"/>
              <a:cs typeface="Roboto"/>
              <a:sym typeface="Roboto"/>
            </a:endParaRPr>
          </a:p>
        </p:txBody>
      </p:sp>
      <p:sp>
        <p:nvSpPr>
          <p:cNvPr id="133" name="Google Shape;133;p23"/>
          <p:cNvSpPr txBox="1"/>
          <p:nvPr/>
        </p:nvSpPr>
        <p:spPr>
          <a:xfrm>
            <a:off x="6529500" y="2463350"/>
            <a:ext cx="742800" cy="4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Roboto"/>
                <a:ea typeface="Roboto"/>
                <a:cs typeface="Roboto"/>
                <a:sym typeface="Roboto"/>
              </a:rPr>
              <a:t>0, 500</a:t>
            </a:r>
            <a:endParaRPr b="1">
              <a:solidFill>
                <a:srgbClr val="FFFFFF"/>
              </a:solidFill>
              <a:latin typeface="Roboto"/>
              <a:ea typeface="Roboto"/>
              <a:cs typeface="Roboto"/>
              <a:sym typeface="Roboto"/>
            </a:endParaRPr>
          </a:p>
        </p:txBody>
      </p:sp>
      <p:sp>
        <p:nvSpPr>
          <p:cNvPr id="134" name="Google Shape;134;p23"/>
          <p:cNvSpPr txBox="1"/>
          <p:nvPr/>
        </p:nvSpPr>
        <p:spPr>
          <a:xfrm>
            <a:off x="6357950" y="4428950"/>
            <a:ext cx="914400" cy="4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Roboto"/>
                <a:ea typeface="Roboto"/>
                <a:cs typeface="Roboto"/>
                <a:sym typeface="Roboto"/>
              </a:rPr>
              <a:t>10</a:t>
            </a:r>
            <a:r>
              <a:rPr b="1" lang="en">
                <a:solidFill>
                  <a:srgbClr val="FFFFFF"/>
                </a:solidFill>
                <a:latin typeface="Roboto"/>
                <a:ea typeface="Roboto"/>
                <a:cs typeface="Roboto"/>
                <a:sym typeface="Roboto"/>
              </a:rPr>
              <a:t>0, 500</a:t>
            </a:r>
            <a:endParaRPr b="1">
              <a:solidFill>
                <a:srgbClr val="FFFFFF"/>
              </a:solidFill>
              <a:latin typeface="Roboto"/>
              <a:ea typeface="Roboto"/>
              <a:cs typeface="Roboto"/>
              <a:sym typeface="Roboto"/>
            </a:endParaRPr>
          </a:p>
        </p:txBody>
      </p:sp>
      <p:sp>
        <p:nvSpPr>
          <p:cNvPr id="135" name="Google Shape;135;p23"/>
          <p:cNvSpPr/>
          <p:nvPr/>
        </p:nvSpPr>
        <p:spPr>
          <a:xfrm>
            <a:off x="1814525" y="2886125"/>
            <a:ext cx="85800" cy="15429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3"/>
          <p:cNvSpPr/>
          <p:nvPr/>
        </p:nvSpPr>
        <p:spPr>
          <a:xfrm rot="5400000">
            <a:off x="4500450" y="1657325"/>
            <a:ext cx="71700" cy="5443500"/>
          </a:xfrm>
          <a:prstGeom prst="rect">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Using D3 - Importing</a:t>
            </a:r>
            <a:endParaRPr/>
          </a:p>
        </p:txBody>
      </p:sp>
      <p:sp>
        <p:nvSpPr>
          <p:cNvPr id="142" name="Google Shape;142;p2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To use D3, import script into your webapp using npm or direct &lt;script&gt; loading like below.</a:t>
            </a:r>
            <a:endParaRPr/>
          </a:p>
        </p:txBody>
      </p:sp>
      <p:pic>
        <p:nvPicPr>
          <p:cNvPr id="143" name="Google Shape;143;p24"/>
          <p:cNvPicPr preferRelativeResize="0"/>
          <p:nvPr/>
        </p:nvPicPr>
        <p:blipFill>
          <a:blip r:embed="rId3">
            <a:alphaModFix/>
          </a:blip>
          <a:stretch>
            <a:fillRect/>
          </a:stretch>
        </p:blipFill>
        <p:spPr>
          <a:xfrm>
            <a:off x="811925" y="3048225"/>
            <a:ext cx="7696200" cy="933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Using D3 - Selection</a:t>
            </a:r>
            <a:endParaRPr/>
          </a:p>
        </p:txBody>
      </p:sp>
      <p:sp>
        <p:nvSpPr>
          <p:cNvPr id="149" name="Google Shape;149;p25"/>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D3 ‘hooks’ into your application via an HTML element. </a:t>
            </a:r>
            <a:endParaRPr/>
          </a:p>
          <a:p>
            <a:pPr indent="-342900" lvl="0" marL="457200" rtl="0" algn="l">
              <a:spcBef>
                <a:spcPts val="0"/>
              </a:spcBef>
              <a:spcAft>
                <a:spcPts val="0"/>
              </a:spcAft>
              <a:buSzPts val="1800"/>
              <a:buChar char="-"/>
            </a:pPr>
            <a:r>
              <a:rPr lang="en"/>
              <a:t>Uses CSS selectors to find HTML element to build </a:t>
            </a:r>
            <a:endParaRPr/>
          </a:p>
        </p:txBody>
      </p:sp>
      <p:pic>
        <p:nvPicPr>
          <p:cNvPr id="150" name="Google Shape;150;p25"/>
          <p:cNvPicPr preferRelativeResize="0"/>
          <p:nvPr/>
        </p:nvPicPr>
        <p:blipFill>
          <a:blip r:embed="rId3">
            <a:alphaModFix/>
          </a:blip>
          <a:stretch>
            <a:fillRect/>
          </a:stretch>
        </p:blipFill>
        <p:spPr>
          <a:xfrm>
            <a:off x="1431725" y="2391275"/>
            <a:ext cx="6280552" cy="24498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Using D3 - Chaining Functions</a:t>
            </a:r>
            <a:endParaRPr/>
          </a:p>
        </p:txBody>
      </p:sp>
      <p:sp>
        <p:nvSpPr>
          <p:cNvPr id="156" name="Google Shape;156;p26"/>
          <p:cNvSpPr txBox="1"/>
          <p:nvPr>
            <p:ph idx="1" type="body"/>
          </p:nvPr>
        </p:nvSpPr>
        <p:spPr>
          <a:xfrm>
            <a:off x="387900" y="1489825"/>
            <a:ext cx="43107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D3 → references the d3 object so that we may use the library</a:t>
            </a:r>
            <a:endParaRPr/>
          </a:p>
          <a:p>
            <a:pPr indent="-342900" lvl="0" marL="457200" rtl="0" algn="l">
              <a:spcBef>
                <a:spcPts val="0"/>
              </a:spcBef>
              <a:spcAft>
                <a:spcPts val="0"/>
              </a:spcAft>
              <a:buSzPts val="1800"/>
              <a:buAutoNum type="arabicPeriod"/>
            </a:pPr>
            <a:r>
              <a:rPr lang="en"/>
              <a:t>.select(“body”) →</a:t>
            </a:r>
            <a:r>
              <a:rPr lang="en"/>
              <a:t> </a:t>
            </a:r>
            <a:r>
              <a:rPr lang="en"/>
              <a:t> Returns a reference to the &lt;body&gt; HTML element</a:t>
            </a:r>
            <a:endParaRPr/>
          </a:p>
          <a:p>
            <a:pPr indent="-342900" lvl="0" marL="457200" rtl="0" algn="l">
              <a:spcBef>
                <a:spcPts val="0"/>
              </a:spcBef>
              <a:spcAft>
                <a:spcPts val="0"/>
              </a:spcAft>
              <a:buSzPts val="1800"/>
              <a:buAutoNum type="arabicPeriod"/>
            </a:pPr>
            <a:r>
              <a:rPr lang="en"/>
              <a:t>.append(“p”) → uses ref to &lt;body&gt; to append &lt;p&gt; inside of HTML element. Returns reference to &lt;p&gt;</a:t>
            </a:r>
            <a:endParaRPr/>
          </a:p>
          <a:p>
            <a:pPr indent="-342900" lvl="0" marL="457200" rtl="0" algn="l">
              <a:spcBef>
                <a:spcPts val="0"/>
              </a:spcBef>
              <a:spcAft>
                <a:spcPts val="0"/>
              </a:spcAft>
              <a:buSzPts val="1800"/>
              <a:buAutoNum type="arabicPeriod"/>
            </a:pPr>
            <a:r>
              <a:rPr lang="en"/>
              <a:t>.text(“new paragraph!”) → adds text to paragraph.</a:t>
            </a:r>
            <a:endParaRPr/>
          </a:p>
        </p:txBody>
      </p:sp>
      <p:pic>
        <p:nvPicPr>
          <p:cNvPr id="157" name="Google Shape;157;p26"/>
          <p:cNvPicPr preferRelativeResize="0"/>
          <p:nvPr/>
        </p:nvPicPr>
        <p:blipFill>
          <a:blip r:embed="rId3">
            <a:alphaModFix/>
          </a:blip>
          <a:stretch>
            <a:fillRect/>
          </a:stretch>
        </p:blipFill>
        <p:spPr>
          <a:xfrm>
            <a:off x="4698600" y="2052525"/>
            <a:ext cx="4057650" cy="1276350"/>
          </a:xfrm>
          <a:prstGeom prst="rect">
            <a:avLst/>
          </a:prstGeom>
          <a:noFill/>
          <a:ln>
            <a:noFill/>
          </a:ln>
        </p:spPr>
      </p:pic>
      <p:pic>
        <p:nvPicPr>
          <p:cNvPr id="158" name="Google Shape;158;p26"/>
          <p:cNvPicPr preferRelativeResize="0"/>
          <p:nvPr/>
        </p:nvPicPr>
        <p:blipFill>
          <a:blip r:embed="rId4">
            <a:alphaModFix/>
          </a:blip>
          <a:stretch>
            <a:fillRect/>
          </a:stretch>
        </p:blipFill>
        <p:spPr>
          <a:xfrm>
            <a:off x="4698600" y="1144125"/>
            <a:ext cx="2076450" cy="571500"/>
          </a:xfrm>
          <a:prstGeom prst="rect">
            <a:avLst/>
          </a:prstGeom>
          <a:noFill/>
          <a:ln>
            <a:noFill/>
          </a:ln>
        </p:spPr>
      </p:pic>
      <p:pic>
        <p:nvPicPr>
          <p:cNvPr id="159" name="Google Shape;159;p26"/>
          <p:cNvPicPr preferRelativeResize="0"/>
          <p:nvPr/>
        </p:nvPicPr>
        <p:blipFill>
          <a:blip r:embed="rId5">
            <a:alphaModFix/>
          </a:blip>
          <a:stretch>
            <a:fillRect/>
          </a:stretch>
        </p:blipFill>
        <p:spPr>
          <a:xfrm>
            <a:off x="4698600" y="3665775"/>
            <a:ext cx="3810000" cy="102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Using D3 - Styling</a:t>
            </a:r>
            <a:endParaRPr/>
          </a:p>
        </p:txBody>
      </p:sp>
      <p:sp>
        <p:nvSpPr>
          <p:cNvPr id="165" name="Google Shape;165;p27"/>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Many functions can be ‘chained’ in addition to the above</a:t>
            </a:r>
            <a:endParaRPr/>
          </a:p>
          <a:p>
            <a:pPr indent="-342900" lvl="0" marL="457200" rtl="0" algn="l">
              <a:spcBef>
                <a:spcPts val="0"/>
              </a:spcBef>
              <a:spcAft>
                <a:spcPts val="0"/>
              </a:spcAft>
              <a:buSzPts val="1800"/>
              <a:buChar char="-"/>
            </a:pPr>
            <a:r>
              <a:rPr lang="en"/>
              <a:t>Styling can be done via:</a:t>
            </a:r>
            <a:endParaRPr/>
          </a:p>
          <a:p>
            <a:pPr indent="-317500" lvl="1" marL="914400" rtl="0" algn="l">
              <a:spcBef>
                <a:spcPts val="0"/>
              </a:spcBef>
              <a:spcAft>
                <a:spcPts val="0"/>
              </a:spcAft>
              <a:buSzPts val="1400"/>
              <a:buChar char="-"/>
            </a:pPr>
            <a:r>
              <a:rPr lang="en"/>
              <a:t>setting an attribute or style property on the element </a:t>
            </a:r>
            <a:endParaRPr/>
          </a:p>
          <a:p>
            <a:pPr indent="-317500" lvl="1" marL="914400" rtl="0" algn="l">
              <a:spcBef>
                <a:spcPts val="0"/>
              </a:spcBef>
              <a:spcAft>
                <a:spcPts val="0"/>
              </a:spcAft>
              <a:buSzPts val="1400"/>
              <a:buChar char="-"/>
            </a:pPr>
            <a:r>
              <a:rPr lang="en"/>
              <a:t>CSS by setting a class on the element</a:t>
            </a:r>
            <a:endParaRPr/>
          </a:p>
        </p:txBody>
      </p:sp>
      <p:pic>
        <p:nvPicPr>
          <p:cNvPr id="166" name="Google Shape;166;p27"/>
          <p:cNvPicPr preferRelativeResize="0"/>
          <p:nvPr/>
        </p:nvPicPr>
        <p:blipFill>
          <a:blip r:embed="rId3">
            <a:alphaModFix/>
          </a:blip>
          <a:stretch>
            <a:fillRect/>
          </a:stretch>
        </p:blipFill>
        <p:spPr>
          <a:xfrm>
            <a:off x="904575" y="3218275"/>
            <a:ext cx="2981725" cy="1215300"/>
          </a:xfrm>
          <a:prstGeom prst="rect">
            <a:avLst/>
          </a:prstGeom>
          <a:noFill/>
          <a:ln>
            <a:noFill/>
          </a:ln>
        </p:spPr>
      </p:pic>
      <p:pic>
        <p:nvPicPr>
          <p:cNvPr id="167" name="Google Shape;167;p27"/>
          <p:cNvPicPr preferRelativeResize="0"/>
          <p:nvPr/>
        </p:nvPicPr>
        <p:blipFill>
          <a:blip r:embed="rId4">
            <a:alphaModFix/>
          </a:blip>
          <a:stretch>
            <a:fillRect/>
          </a:stretch>
        </p:blipFill>
        <p:spPr>
          <a:xfrm>
            <a:off x="5120050" y="3218275"/>
            <a:ext cx="2939354" cy="1215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Using D3 - Scaling</a:t>
            </a:r>
            <a:endParaRPr/>
          </a:p>
        </p:txBody>
      </p:sp>
      <p:sp>
        <p:nvSpPr>
          <p:cNvPr id="173" name="Google Shape;173;p28"/>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chemeClr val="dk1"/>
              </a:buClr>
              <a:buSzPts val="1800"/>
              <a:buFont typeface="Roboto"/>
              <a:buChar char="-"/>
            </a:pPr>
            <a:r>
              <a:rPr lang="en"/>
              <a:t>We need to create scale functions that take an input (data value) and return a value such as a coordinate. </a:t>
            </a:r>
            <a:endParaRPr/>
          </a:p>
          <a:p>
            <a:pPr indent="-342900" lvl="0" marL="457200" marR="0" rtl="0" algn="l">
              <a:lnSpc>
                <a:spcPct val="115000"/>
              </a:lnSpc>
              <a:spcBef>
                <a:spcPts val="0"/>
              </a:spcBef>
              <a:spcAft>
                <a:spcPts val="0"/>
              </a:spcAft>
              <a:buSzPts val="1800"/>
              <a:buChar char="-"/>
            </a:pPr>
            <a:r>
              <a:rPr lang="en"/>
              <a:t>Input = “domain”, output = “range”</a:t>
            </a:r>
            <a:endParaRPr/>
          </a:p>
        </p:txBody>
      </p:sp>
      <p:sp>
        <p:nvSpPr>
          <p:cNvPr id="174" name="Google Shape;174;p28"/>
          <p:cNvSpPr txBox="1"/>
          <p:nvPr/>
        </p:nvSpPr>
        <p:spPr>
          <a:xfrm>
            <a:off x="6702900" y="4640475"/>
            <a:ext cx="2326500" cy="36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https://www.d3indepth.com/scales/</a:t>
            </a:r>
            <a:endParaRPr/>
          </a:p>
        </p:txBody>
      </p:sp>
      <p:pic>
        <p:nvPicPr>
          <p:cNvPr id="175" name="Google Shape;175;p28"/>
          <p:cNvPicPr preferRelativeResize="0"/>
          <p:nvPr/>
        </p:nvPicPr>
        <p:blipFill>
          <a:blip r:embed="rId4">
            <a:alphaModFix/>
          </a:blip>
          <a:stretch>
            <a:fillRect/>
          </a:stretch>
        </p:blipFill>
        <p:spPr>
          <a:xfrm>
            <a:off x="839400" y="2858300"/>
            <a:ext cx="3926826" cy="1782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87900" y="1802550"/>
            <a:ext cx="8368200" cy="15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9600"/>
              <a:t>Coding Time</a:t>
            </a:r>
            <a:endParaRPr sz="9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387900" y="1152450"/>
            <a:ext cx="8368200" cy="15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do it!</a:t>
            </a:r>
            <a:endParaRPr/>
          </a:p>
        </p:txBody>
      </p:sp>
      <p:sp>
        <p:nvSpPr>
          <p:cNvPr id="186" name="Google Shape;186;p30"/>
          <p:cNvSpPr txBox="1"/>
          <p:nvPr>
            <p:ph idx="1" type="body"/>
          </p:nvPr>
        </p:nvSpPr>
        <p:spPr>
          <a:xfrm>
            <a:off x="387900" y="2919450"/>
            <a:ext cx="8368200" cy="1071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3000" u="sng">
                <a:solidFill>
                  <a:schemeClr val="hlink"/>
                </a:solidFill>
                <a:latin typeface="Arial"/>
                <a:ea typeface="Arial"/>
                <a:cs typeface="Arial"/>
                <a:sym typeface="Arial"/>
                <a:hlinkClick r:id="rId3"/>
              </a:rPr>
              <a:t>https://github.com/emilyseibert/d3-lecture</a:t>
            </a:r>
            <a:endParaRPr sz="3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92" name="Google Shape;192;p3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100" u="sng">
                <a:solidFill>
                  <a:schemeClr val="hlink"/>
                </a:solidFill>
                <a:latin typeface="Arial"/>
                <a:ea typeface="Arial"/>
                <a:cs typeface="Arial"/>
                <a:sym typeface="Arial"/>
                <a:hlinkClick r:id="rId3"/>
              </a:rPr>
              <a:t>http://elliotbentley.com/2017/08/09/a-better-way-to-structure-d3-code-es6-version.html</a:t>
            </a:r>
            <a:endParaRPr/>
          </a:p>
          <a:p>
            <a:pPr indent="-342900" lvl="0" marL="457200" rtl="0" algn="l">
              <a:spcBef>
                <a:spcPts val="0"/>
              </a:spcBef>
              <a:spcAft>
                <a:spcPts val="0"/>
              </a:spcAft>
              <a:buSzPts val="1800"/>
              <a:buChar char="●"/>
            </a:pPr>
            <a:r>
              <a:rPr lang="en" sz="1100" u="sng">
                <a:solidFill>
                  <a:schemeClr val="hlink"/>
                </a:solidFill>
                <a:latin typeface="Arial"/>
                <a:ea typeface="Arial"/>
                <a:cs typeface="Arial"/>
                <a:sym typeface="Arial"/>
                <a:hlinkClick r:id="rId4"/>
              </a:rPr>
              <a:t>https://bl.ocks.org/gordlea/27370d1eea8464b04538e6d8ced39e89#index.html</a:t>
            </a:r>
            <a:endParaRPr/>
          </a:p>
          <a:p>
            <a:pPr indent="-342900" lvl="0" marL="457200" rtl="0" algn="l">
              <a:spcBef>
                <a:spcPts val="0"/>
              </a:spcBef>
              <a:spcAft>
                <a:spcPts val="0"/>
              </a:spcAft>
              <a:buSzPts val="1800"/>
              <a:buChar char="●"/>
            </a:pPr>
            <a:r>
              <a:rPr lang="en" sz="1100" u="sng">
                <a:solidFill>
                  <a:schemeClr val="hlink"/>
                </a:solidFill>
                <a:latin typeface="Arial"/>
                <a:ea typeface="Arial"/>
                <a:cs typeface="Arial"/>
                <a:sym typeface="Arial"/>
                <a:hlinkClick r:id="rId5"/>
              </a:rPr>
              <a:t>https://d3js.org/</a:t>
            </a:r>
            <a:endParaRPr/>
          </a:p>
          <a:p>
            <a:pPr indent="-342900" lvl="0" marL="457200" rtl="0" algn="l">
              <a:spcBef>
                <a:spcPts val="0"/>
              </a:spcBef>
              <a:spcAft>
                <a:spcPts val="0"/>
              </a:spcAft>
              <a:buSzPts val="1800"/>
              <a:buChar char="●"/>
            </a:pPr>
            <a:r>
              <a:rPr lang="en" sz="1100" u="sng">
                <a:solidFill>
                  <a:schemeClr val="hlink"/>
                </a:solidFill>
                <a:latin typeface="Arial"/>
                <a:ea typeface="Arial"/>
                <a:cs typeface="Arial"/>
                <a:sym typeface="Arial"/>
                <a:hlinkClick r:id="rId6"/>
              </a:rPr>
              <a:t>https://github.com/d3/d3/wiki/Gallery</a:t>
            </a:r>
            <a:endParaRPr/>
          </a:p>
          <a:p>
            <a:pPr indent="-342900" lvl="0" marL="457200" rtl="0" algn="l">
              <a:spcBef>
                <a:spcPts val="0"/>
              </a:spcBef>
              <a:spcAft>
                <a:spcPts val="0"/>
              </a:spcAft>
              <a:buSzPts val="1800"/>
              <a:buChar char="●"/>
            </a:pPr>
            <a:r>
              <a:rPr lang="en" sz="1100" u="sng">
                <a:solidFill>
                  <a:schemeClr val="hlink"/>
                </a:solidFill>
                <a:latin typeface="Arial"/>
                <a:ea typeface="Arial"/>
                <a:cs typeface="Arial"/>
                <a:sym typeface="Arial"/>
                <a:hlinkClick r:id="rId7"/>
              </a:rPr>
              <a:t>https://www.indeed.com/q-D3-Js-jobs.html</a:t>
            </a:r>
            <a:endParaRPr/>
          </a:p>
          <a:p>
            <a:pPr indent="-342900" lvl="0" marL="457200" rtl="0" algn="l">
              <a:spcBef>
                <a:spcPts val="0"/>
              </a:spcBef>
              <a:spcAft>
                <a:spcPts val="0"/>
              </a:spcAft>
              <a:buSzPts val="1800"/>
              <a:buChar char="●"/>
            </a:pPr>
            <a:r>
              <a:rPr lang="en" sz="1100" u="sng">
                <a:solidFill>
                  <a:schemeClr val="hlink"/>
                </a:solidFill>
                <a:latin typeface="Arial"/>
                <a:ea typeface="Arial"/>
                <a:cs typeface="Arial"/>
                <a:sym typeface="Arial"/>
                <a:hlinkClick r:id="rId8"/>
              </a:rPr>
              <a:t>https://www.glassdoor.com/Job/data-visualization-developer-javascript-d3-js-jobs-SRCH_KO0,45.htm</a:t>
            </a:r>
            <a:endParaRPr/>
          </a:p>
          <a:p>
            <a:pPr indent="-342900" lvl="0" marL="457200" rtl="0" algn="l">
              <a:spcBef>
                <a:spcPts val="0"/>
              </a:spcBef>
              <a:spcAft>
                <a:spcPts val="0"/>
              </a:spcAft>
              <a:buSzPts val="1800"/>
              <a:buChar char="●"/>
            </a:pPr>
            <a:r>
              <a:rPr lang="en" sz="1100" u="sng">
                <a:solidFill>
                  <a:schemeClr val="hlink"/>
                </a:solidFill>
                <a:latin typeface="Arial"/>
                <a:ea typeface="Arial"/>
                <a:cs typeface="Arial"/>
                <a:sym typeface="Arial"/>
                <a:hlinkClick r:id="rId9"/>
              </a:rPr>
              <a:t>https://developer.mozilla.org/en-US/docs/Web/SVG</a:t>
            </a:r>
            <a:endParaRPr/>
          </a:p>
          <a:p>
            <a:pPr indent="-342900" lvl="0" marL="457200" rtl="0" algn="l">
              <a:spcBef>
                <a:spcPts val="0"/>
              </a:spcBef>
              <a:spcAft>
                <a:spcPts val="0"/>
              </a:spcAft>
              <a:buSzPts val="1800"/>
              <a:buChar char="●"/>
            </a:pPr>
            <a:r>
              <a:rPr lang="en" sz="1100" u="sng">
                <a:solidFill>
                  <a:schemeClr val="hlink"/>
                </a:solidFill>
                <a:latin typeface="Arial"/>
                <a:ea typeface="Arial"/>
                <a:cs typeface="Arial"/>
                <a:sym typeface="Arial"/>
                <a:hlinkClick r:id="rId10"/>
              </a:rPr>
              <a:t>https://www.w3schools.com/cssref/css_selectors.asp</a:t>
            </a:r>
            <a:endParaRPr/>
          </a:p>
          <a:p>
            <a:pPr indent="-342900" lvl="0" marL="457200" rtl="0" algn="l">
              <a:spcBef>
                <a:spcPts val="0"/>
              </a:spcBef>
              <a:spcAft>
                <a:spcPts val="0"/>
              </a:spcAft>
              <a:buSzPts val="1800"/>
              <a:buChar char="●"/>
            </a:pPr>
            <a:r>
              <a:rPr lang="en" sz="1100" u="sng">
                <a:solidFill>
                  <a:schemeClr val="hlink"/>
                </a:solidFill>
                <a:latin typeface="Arial"/>
                <a:ea typeface="Arial"/>
                <a:cs typeface="Arial"/>
                <a:sym typeface="Arial"/>
                <a:hlinkClick r:id="rId11"/>
              </a:rPr>
              <a:t>https://www.d3indepth.com/scales/</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Hello!</a:t>
            </a:r>
            <a:endParaRPr/>
          </a:p>
        </p:txBody>
      </p:sp>
      <p:sp>
        <p:nvSpPr>
          <p:cNvPr id="70" name="Google Shape;70;p14"/>
          <p:cNvSpPr txBox="1"/>
          <p:nvPr>
            <p:ph idx="1" type="body"/>
          </p:nvPr>
        </p:nvSpPr>
        <p:spPr>
          <a:xfrm>
            <a:off x="387900" y="1594025"/>
            <a:ext cx="3381300" cy="2681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Software Engineer for 6 years</a:t>
            </a:r>
            <a:endParaRPr/>
          </a:p>
          <a:p>
            <a:pPr indent="-304800" lvl="0" marL="457200" rtl="0" algn="l">
              <a:spcBef>
                <a:spcPts val="0"/>
              </a:spcBef>
              <a:spcAft>
                <a:spcPts val="0"/>
              </a:spcAft>
              <a:buSzPts val="1200"/>
              <a:buChar char="●"/>
            </a:pPr>
            <a:r>
              <a:rPr lang="en"/>
              <a:t>First time coding was customizing my MySpace template</a:t>
            </a:r>
            <a:endParaRPr/>
          </a:p>
          <a:p>
            <a:pPr indent="-304800" lvl="0" marL="457200" rtl="0" algn="l">
              <a:spcBef>
                <a:spcPts val="0"/>
              </a:spcBef>
              <a:spcAft>
                <a:spcPts val="0"/>
              </a:spcAft>
              <a:buSzPts val="1200"/>
              <a:buChar char="●"/>
            </a:pPr>
            <a:r>
              <a:rPr lang="en"/>
              <a:t>I studied CS at the UVA Engineering School</a:t>
            </a:r>
            <a:endParaRPr/>
          </a:p>
          <a:p>
            <a:pPr indent="-304800" lvl="0" marL="457200" rtl="0" algn="l">
              <a:spcBef>
                <a:spcPts val="0"/>
              </a:spcBef>
              <a:spcAft>
                <a:spcPts val="0"/>
              </a:spcAft>
              <a:buSzPts val="1200"/>
              <a:buChar char="●"/>
            </a:pPr>
            <a:r>
              <a:rPr lang="en"/>
              <a:t>I’m most interested in front-end web development</a:t>
            </a:r>
            <a:endParaRPr/>
          </a:p>
          <a:p>
            <a:pPr indent="-304800" lvl="0" marL="457200" rtl="0" algn="l">
              <a:spcBef>
                <a:spcPts val="0"/>
              </a:spcBef>
              <a:spcAft>
                <a:spcPts val="0"/>
              </a:spcAft>
              <a:buSzPts val="1200"/>
              <a:buChar char="●"/>
            </a:pPr>
            <a:r>
              <a:rPr lang="en"/>
              <a:t>I’m based in SLC, Utah and work remotely!</a:t>
            </a:r>
            <a:endParaRPr/>
          </a:p>
        </p:txBody>
      </p:sp>
      <p:pic>
        <p:nvPicPr>
          <p:cNvPr id="71" name="Google Shape;71;p14"/>
          <p:cNvPicPr preferRelativeResize="0"/>
          <p:nvPr/>
        </p:nvPicPr>
        <p:blipFill>
          <a:blip r:embed="rId3">
            <a:alphaModFix/>
          </a:blip>
          <a:stretch>
            <a:fillRect/>
          </a:stretch>
        </p:blipFill>
        <p:spPr>
          <a:xfrm>
            <a:off x="4435075" y="555600"/>
            <a:ext cx="4088699" cy="41706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2"/>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 &amp; A: </a:t>
            </a:r>
            <a:endParaRPr/>
          </a:p>
          <a:p>
            <a:pPr indent="0" lvl="0" marL="0" rtl="0" algn="ctr">
              <a:spcBef>
                <a:spcPts val="0"/>
              </a:spcBef>
              <a:spcAft>
                <a:spcPts val="0"/>
              </a:spcAft>
              <a:buNone/>
            </a:pPr>
            <a:r>
              <a:rPr lang="en"/>
              <a:t>Introduction to D3</a:t>
            </a:r>
            <a:endParaRPr/>
          </a:p>
        </p:txBody>
      </p:sp>
      <p:sp>
        <p:nvSpPr>
          <p:cNvPr id="198" name="Google Shape;198;p32"/>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Emily Seibert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Industry Experience</a:t>
            </a:r>
            <a:endParaRPr/>
          </a:p>
        </p:txBody>
      </p:sp>
      <p:sp>
        <p:nvSpPr>
          <p:cNvPr id="77" name="Google Shape;77;p15"/>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Commonwealth Computer Research, Inc.</a:t>
            </a:r>
            <a:endParaRPr/>
          </a:p>
          <a:p>
            <a:pPr indent="-317500" lvl="1" marL="914400" rtl="0" algn="l">
              <a:spcBef>
                <a:spcPts val="0"/>
              </a:spcBef>
              <a:spcAft>
                <a:spcPts val="0"/>
              </a:spcAft>
              <a:buSzPts val="1400"/>
              <a:buChar char="○"/>
            </a:pPr>
            <a:r>
              <a:rPr lang="en"/>
              <a:t>DoD</a:t>
            </a:r>
            <a:r>
              <a:rPr lang="en"/>
              <a:t> and ONR, </a:t>
            </a:r>
            <a:r>
              <a:rPr lang="en"/>
              <a:t>Samsung</a:t>
            </a:r>
            <a:r>
              <a:rPr lang="en"/>
              <a:t> </a:t>
            </a:r>
            <a:endParaRPr/>
          </a:p>
          <a:p>
            <a:pPr indent="-342900" lvl="0" marL="457200" rtl="0" algn="l">
              <a:spcBef>
                <a:spcPts val="0"/>
              </a:spcBef>
              <a:spcAft>
                <a:spcPts val="0"/>
              </a:spcAft>
              <a:buSzPts val="1800"/>
              <a:buChar char="●"/>
            </a:pPr>
            <a:r>
              <a:rPr lang="en"/>
              <a:t>Product development for Territory Foods, Inc. (Start up life!)</a:t>
            </a:r>
            <a:endParaRPr/>
          </a:p>
          <a:p>
            <a:pPr indent="-342900" lvl="0" marL="457200" rtl="0" algn="l">
              <a:spcBef>
                <a:spcPts val="0"/>
              </a:spcBef>
              <a:spcAft>
                <a:spcPts val="0"/>
              </a:spcAft>
              <a:buSzPts val="1800"/>
              <a:buChar char="●"/>
            </a:pPr>
            <a:r>
              <a:rPr lang="en"/>
              <a:t>WillowTree Apps </a:t>
            </a:r>
            <a:endParaRPr/>
          </a:p>
          <a:p>
            <a:pPr indent="-317500" lvl="1" marL="914400" rtl="0" algn="l">
              <a:spcBef>
                <a:spcPts val="0"/>
              </a:spcBef>
              <a:spcAft>
                <a:spcPts val="0"/>
              </a:spcAft>
              <a:buSzPts val="1400"/>
              <a:buChar char="○"/>
            </a:pPr>
            <a:r>
              <a:rPr lang="en"/>
              <a:t>HBO</a:t>
            </a:r>
            <a:endParaRPr/>
          </a:p>
          <a:p>
            <a:pPr indent="-317500" lvl="1" marL="914400" rtl="0" algn="l">
              <a:spcBef>
                <a:spcPts val="0"/>
              </a:spcBef>
              <a:spcAft>
                <a:spcPts val="0"/>
              </a:spcAft>
              <a:buSzPts val="1400"/>
              <a:buChar char="○"/>
            </a:pPr>
            <a:r>
              <a:rPr lang="en"/>
              <a:t>CBC</a:t>
            </a:r>
            <a:endParaRPr/>
          </a:p>
          <a:p>
            <a:pPr indent="-317500" lvl="1" marL="914400" rtl="0" algn="l">
              <a:spcBef>
                <a:spcPts val="0"/>
              </a:spcBef>
              <a:spcAft>
                <a:spcPts val="0"/>
              </a:spcAft>
              <a:buSzPts val="1400"/>
              <a:buChar char="○"/>
            </a:pPr>
            <a:r>
              <a:rPr lang="en"/>
              <a:t>Google</a:t>
            </a:r>
            <a:endParaRPr/>
          </a:p>
          <a:p>
            <a:pPr indent="-317500" lvl="1" marL="914400" rtl="0" algn="l">
              <a:spcBef>
                <a:spcPts val="0"/>
              </a:spcBef>
              <a:spcAft>
                <a:spcPts val="0"/>
              </a:spcAft>
              <a:buSzPts val="1400"/>
              <a:buChar char="○"/>
            </a:pPr>
            <a:r>
              <a:rPr lang="en"/>
              <a:t>GE</a:t>
            </a:r>
            <a:endParaRPr/>
          </a:p>
          <a:p>
            <a:pPr indent="-317500" lvl="1" marL="914400" rtl="0" algn="l">
              <a:spcBef>
                <a:spcPts val="0"/>
              </a:spcBef>
              <a:spcAft>
                <a:spcPts val="0"/>
              </a:spcAft>
              <a:buSzPts val="1400"/>
              <a:buChar char="○"/>
            </a:pPr>
            <a:r>
              <a:rPr lang="en"/>
              <a:t>Lionsgate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6"/>
          <p:cNvSpPr txBox="1"/>
          <p:nvPr>
            <p:ph type="title"/>
          </p:nvPr>
        </p:nvSpPr>
        <p:spPr>
          <a:xfrm>
            <a:off x="387900" y="1152450"/>
            <a:ext cx="8368200" cy="15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D3.js</a:t>
            </a:r>
            <a:endParaRPr/>
          </a:p>
        </p:txBody>
      </p:sp>
      <p:sp>
        <p:nvSpPr>
          <p:cNvPr id="83" name="Google Shape;83;p16"/>
          <p:cNvSpPr txBox="1"/>
          <p:nvPr>
            <p:ph idx="1" type="body"/>
          </p:nvPr>
        </p:nvSpPr>
        <p:spPr>
          <a:xfrm>
            <a:off x="387900" y="2919450"/>
            <a:ext cx="8368200" cy="1071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Data-Driven Documents (D3) is a JS visualization library.</a:t>
            </a:r>
            <a:endParaRPr/>
          </a:p>
        </p:txBody>
      </p:sp>
      <p:sp>
        <p:nvSpPr>
          <p:cNvPr id="84" name="Google Shape;84;p16"/>
          <p:cNvSpPr txBox="1"/>
          <p:nvPr/>
        </p:nvSpPr>
        <p:spPr>
          <a:xfrm>
            <a:off x="754800" y="3553250"/>
            <a:ext cx="7634400" cy="113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“D3 is not a monolithic framework that seeks to provide every conceivable feature. Instead,</a:t>
            </a:r>
            <a:r>
              <a:rPr b="1" lang="en" sz="1000">
                <a:solidFill>
                  <a:srgbClr val="FFFFFF"/>
                </a:solidFill>
              </a:rPr>
              <a:t> D3 solves the crux of the problem: efficient manipulation of documents based on data.</a:t>
            </a:r>
            <a:r>
              <a:rPr lang="en" sz="1000">
                <a:solidFill>
                  <a:srgbClr val="FFFFFF"/>
                </a:solidFill>
              </a:rPr>
              <a:t> This avoids proprietary representation and affords extraordinary flexibility, </a:t>
            </a:r>
            <a:r>
              <a:rPr b="1" lang="en" sz="1000">
                <a:solidFill>
                  <a:srgbClr val="FFFFFF"/>
                </a:solidFill>
              </a:rPr>
              <a:t>exposing the full capabilities of web standards such as HTML, SVG, and CSS</a:t>
            </a:r>
            <a:r>
              <a:rPr lang="en" sz="1000">
                <a:solidFill>
                  <a:srgbClr val="FFFFFF"/>
                </a:solidFill>
              </a:rPr>
              <a:t>. With minimal overhead, D3 is extremely fast, supporting large datasets and dynamic behaviors for interaction and animation. D3’s functional style allows code reuse through a diverse collection of </a:t>
            </a:r>
            <a:r>
              <a:rPr lang="en" sz="1000">
                <a:solidFill>
                  <a:srgbClr val="FFFFFF"/>
                </a:solidFill>
                <a:uFill>
                  <a:noFill/>
                </a:uFill>
                <a:hlinkClick r:id="rId3"/>
              </a:rPr>
              <a:t>official</a:t>
            </a:r>
            <a:r>
              <a:rPr lang="en" sz="1000">
                <a:solidFill>
                  <a:srgbClr val="FFFFFF"/>
                </a:solidFill>
              </a:rPr>
              <a:t> and </a:t>
            </a:r>
            <a:r>
              <a:rPr lang="en" sz="1000">
                <a:solidFill>
                  <a:srgbClr val="FFFFFF"/>
                </a:solidFill>
                <a:uFill>
                  <a:noFill/>
                </a:uFill>
                <a:hlinkClick r:id="rId4"/>
              </a:rPr>
              <a:t>community-developed</a:t>
            </a:r>
            <a:r>
              <a:rPr lang="en" sz="1000">
                <a:solidFill>
                  <a:srgbClr val="FFFFFF"/>
                </a:solidFill>
              </a:rPr>
              <a:t> modules.”</a:t>
            </a:r>
            <a:endParaRPr sz="1000">
              <a:solidFill>
                <a:srgbClr val="FFFFFF"/>
              </a:solidFill>
            </a:endParaRPr>
          </a:p>
          <a:p>
            <a:pPr indent="0" lvl="0" marL="0" rtl="0" algn="ctr">
              <a:spcBef>
                <a:spcPts val="0"/>
              </a:spcBef>
              <a:spcAft>
                <a:spcPts val="0"/>
              </a:spcAft>
              <a:buNone/>
            </a:pPr>
            <a:r>
              <a:t/>
            </a:r>
            <a:endParaRPr sz="1000">
              <a:solidFill>
                <a:srgbClr val="FFFFFF"/>
              </a:solidFill>
            </a:endParaRPr>
          </a:p>
          <a:p>
            <a:pPr indent="0" lvl="0" marL="0" rtl="0" algn="ctr">
              <a:spcBef>
                <a:spcPts val="0"/>
              </a:spcBef>
              <a:spcAft>
                <a:spcPts val="0"/>
              </a:spcAft>
              <a:buNone/>
            </a:pPr>
            <a:r>
              <a:rPr lang="en" sz="1000">
                <a:solidFill>
                  <a:srgbClr val="FFFFFF"/>
                </a:solidFill>
              </a:rPr>
              <a:t>Created by Mike Bostock</a:t>
            </a:r>
            <a:endParaRPr sz="10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pic>
        <p:nvPicPr>
          <p:cNvPr id="89" name="Google Shape;89;p17"/>
          <p:cNvPicPr preferRelativeResize="0"/>
          <p:nvPr/>
        </p:nvPicPr>
        <p:blipFill>
          <a:blip r:embed="rId3">
            <a:alphaModFix/>
          </a:blip>
          <a:stretch>
            <a:fillRect/>
          </a:stretch>
        </p:blipFill>
        <p:spPr>
          <a:xfrm>
            <a:off x="732675" y="152400"/>
            <a:ext cx="7678639" cy="483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8"/>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 Live factory performance data → D3 Dashboard</a:t>
            </a:r>
            <a:endParaRPr/>
          </a:p>
        </p:txBody>
      </p:sp>
      <p:pic>
        <p:nvPicPr>
          <p:cNvPr id="95" name="Google Shape;95;p18" title="dg.mov">
            <a:hlinkClick r:id="rId3"/>
          </p:cNvPr>
          <p:cNvPicPr preferRelativeResize="0"/>
          <p:nvPr/>
        </p:nvPicPr>
        <p:blipFill>
          <a:blip r:embed="rId4">
            <a:alphaModFix/>
          </a:blip>
          <a:stretch>
            <a:fillRect/>
          </a:stretch>
        </p:blipFill>
        <p:spPr>
          <a:xfrm>
            <a:off x="1842738" y="139825"/>
            <a:ext cx="5458534" cy="4093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Flexibility</a:t>
            </a:r>
            <a:endParaRPr/>
          </a:p>
          <a:p>
            <a:pPr indent="-317500" lvl="1" marL="914400" rtl="0" algn="l">
              <a:spcBef>
                <a:spcPts val="0"/>
              </a:spcBef>
              <a:spcAft>
                <a:spcPts val="0"/>
              </a:spcAft>
              <a:buSzPts val="1400"/>
              <a:buChar char="-"/>
            </a:pPr>
            <a:r>
              <a:rPr lang="en"/>
              <a:t>Directly manipulates the Document Object Model (DOM)</a:t>
            </a:r>
            <a:endParaRPr/>
          </a:p>
          <a:p>
            <a:pPr indent="-317500" lvl="1" marL="914400" rtl="0" algn="l">
              <a:spcBef>
                <a:spcPts val="0"/>
              </a:spcBef>
              <a:spcAft>
                <a:spcPts val="0"/>
              </a:spcAft>
              <a:buSzPts val="1400"/>
              <a:buChar char="-"/>
            </a:pPr>
            <a:r>
              <a:rPr lang="en"/>
              <a:t>Low-level access === ability to do anything! </a:t>
            </a:r>
            <a:endParaRPr/>
          </a:p>
          <a:p>
            <a:pPr indent="-342900" lvl="0" marL="457200" rtl="0" algn="l">
              <a:spcBef>
                <a:spcPts val="0"/>
              </a:spcBef>
              <a:spcAft>
                <a:spcPts val="0"/>
              </a:spcAft>
              <a:buSzPts val="1800"/>
              <a:buChar char="-"/>
            </a:pPr>
            <a:r>
              <a:rPr lang="en"/>
              <a:t>Examples examples examples</a:t>
            </a:r>
            <a:endParaRPr/>
          </a:p>
          <a:p>
            <a:pPr indent="-317500" lvl="1" marL="914400" rtl="0" algn="l">
              <a:spcBef>
                <a:spcPts val="0"/>
              </a:spcBef>
              <a:spcAft>
                <a:spcPts val="0"/>
              </a:spcAft>
              <a:buSzPts val="1400"/>
              <a:buChar char="-"/>
            </a:pPr>
            <a:r>
              <a:rPr lang="en"/>
              <a:t>Useful for learning, chart inspo, and repurposing </a:t>
            </a:r>
            <a:endParaRPr/>
          </a:p>
          <a:p>
            <a:pPr indent="-342900" lvl="0" marL="457200" rtl="0" algn="l">
              <a:spcBef>
                <a:spcPts val="0"/>
              </a:spcBef>
              <a:spcAft>
                <a:spcPts val="0"/>
              </a:spcAft>
              <a:buSzPts val="1800"/>
              <a:buChar char="-"/>
            </a:pPr>
            <a:r>
              <a:rPr lang="en"/>
              <a:t>Lightweight</a:t>
            </a:r>
            <a:endParaRPr/>
          </a:p>
          <a:p>
            <a:pPr indent="-317500" lvl="1" marL="914400" rtl="0" algn="l">
              <a:spcBef>
                <a:spcPts val="0"/>
              </a:spcBef>
              <a:spcAft>
                <a:spcPts val="0"/>
              </a:spcAft>
              <a:buSzPts val="1400"/>
              <a:buChar char="-"/>
            </a:pPr>
            <a:r>
              <a:rPr lang="en"/>
              <a:t>D3 v4 is modular, bring in only what you need. Not necessary to import a full charting library.</a:t>
            </a:r>
            <a:endParaRPr/>
          </a:p>
          <a:p>
            <a:pPr indent="-342900" lvl="0" marL="457200" rtl="0" algn="l">
              <a:spcBef>
                <a:spcPts val="0"/>
              </a:spcBef>
              <a:spcAft>
                <a:spcPts val="0"/>
              </a:spcAft>
              <a:buSzPts val="1800"/>
              <a:buChar char="-"/>
            </a:pPr>
            <a:r>
              <a:rPr lang="en"/>
              <a:t>Experience</a:t>
            </a:r>
            <a:endParaRPr/>
          </a:p>
          <a:p>
            <a:pPr indent="-317500" lvl="1" marL="914400" rtl="0" algn="l">
              <a:spcBef>
                <a:spcPts val="0"/>
              </a:spcBef>
              <a:spcAft>
                <a:spcPts val="0"/>
              </a:spcAft>
              <a:buSzPts val="1400"/>
              <a:buChar char="-"/>
            </a:pPr>
            <a:r>
              <a:rPr lang="en"/>
              <a:t>Get yo’ self a job!</a:t>
            </a:r>
            <a:endParaRPr/>
          </a:p>
        </p:txBody>
      </p:sp>
      <p:sp>
        <p:nvSpPr>
          <p:cNvPr id="101" name="Google Shape;101;p1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D3?</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By the end of today you should be:</a:t>
            </a:r>
            <a:endParaRPr/>
          </a:p>
        </p:txBody>
      </p:sp>
      <p:sp>
        <p:nvSpPr>
          <p:cNvPr id="107" name="Google Shape;107;p2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Comfortable with fundamental SVG</a:t>
            </a:r>
            <a:endParaRPr/>
          </a:p>
          <a:p>
            <a:pPr indent="-342900" lvl="0" marL="457200" rtl="0" algn="l">
              <a:spcBef>
                <a:spcPts val="0"/>
              </a:spcBef>
              <a:spcAft>
                <a:spcPts val="0"/>
              </a:spcAft>
              <a:buSzPts val="1800"/>
              <a:buChar char="-"/>
            </a:pPr>
            <a:r>
              <a:rPr lang="en"/>
              <a:t>Able to bring D3 into your webapp</a:t>
            </a:r>
            <a:endParaRPr/>
          </a:p>
          <a:p>
            <a:pPr indent="-342900" lvl="0" marL="457200" rtl="0" algn="l">
              <a:spcBef>
                <a:spcPts val="0"/>
              </a:spcBef>
              <a:spcAft>
                <a:spcPts val="0"/>
              </a:spcAft>
              <a:buSzPts val="1800"/>
              <a:buChar char="-"/>
            </a:pPr>
            <a:r>
              <a:rPr lang="en"/>
              <a:t>Able to read D3 code (useful for those examples!)</a:t>
            </a:r>
            <a:endParaRPr/>
          </a:p>
          <a:p>
            <a:pPr indent="-342900" lvl="0" marL="457200" rtl="0" algn="l">
              <a:spcBef>
                <a:spcPts val="0"/>
              </a:spcBef>
              <a:spcAft>
                <a:spcPts val="0"/>
              </a:spcAft>
              <a:buSzPts val="1800"/>
              <a:buChar char="-"/>
            </a:pPr>
            <a:r>
              <a:rPr lang="en"/>
              <a:t>Able to create a basic line chart</a:t>
            </a:r>
            <a:endParaRPr/>
          </a:p>
        </p:txBody>
      </p:sp>
      <p:pic>
        <p:nvPicPr>
          <p:cNvPr id="108" name="Google Shape;108;p20"/>
          <p:cNvPicPr preferRelativeResize="0"/>
          <p:nvPr/>
        </p:nvPicPr>
        <p:blipFill>
          <a:blip r:embed="rId3">
            <a:alphaModFix/>
          </a:blip>
          <a:stretch>
            <a:fillRect/>
          </a:stretch>
        </p:blipFill>
        <p:spPr>
          <a:xfrm>
            <a:off x="4891800" y="2898701"/>
            <a:ext cx="3864301" cy="199697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Fundamentals of SVG</a:t>
            </a:r>
            <a:endParaRPr/>
          </a:p>
        </p:txBody>
      </p:sp>
      <p:sp>
        <p:nvSpPr>
          <p:cNvPr id="114" name="Google Shape;114;p2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SVG = Scalable Vector Graphic</a:t>
            </a:r>
            <a:endParaRPr/>
          </a:p>
          <a:p>
            <a:pPr indent="-342900" lvl="0" marL="457200" rtl="0" algn="l">
              <a:spcBef>
                <a:spcPts val="0"/>
              </a:spcBef>
              <a:spcAft>
                <a:spcPts val="0"/>
              </a:spcAft>
              <a:buSzPts val="1800"/>
              <a:buChar char="-"/>
            </a:pPr>
            <a:r>
              <a:rPr lang="en"/>
              <a:t>SVG is an XML-based markup language for describing 2D vector graphics.</a:t>
            </a:r>
            <a:endParaRPr/>
          </a:p>
          <a:p>
            <a:pPr indent="-342900" lvl="0" marL="457200" rtl="0" algn="l">
              <a:spcBef>
                <a:spcPts val="0"/>
              </a:spcBef>
              <a:spcAft>
                <a:spcPts val="0"/>
              </a:spcAft>
              <a:buSzPts val="1800"/>
              <a:buChar char="-"/>
            </a:pPr>
            <a:r>
              <a:rPr lang="en"/>
              <a:t>It’s readable. </a:t>
            </a:r>
            <a:endParaRPr/>
          </a:p>
          <a:p>
            <a:pPr indent="-342900" lvl="0" marL="457200" rtl="0" algn="l">
              <a:spcBef>
                <a:spcPts val="0"/>
              </a:spcBef>
              <a:spcAft>
                <a:spcPts val="0"/>
              </a:spcAft>
              <a:buSzPts val="1800"/>
              <a:buChar char="-"/>
            </a:pPr>
            <a:r>
              <a:rPr lang="en"/>
              <a:t>Processed natively in the browser when wrapped in HTML: &lt;svg&gt;&lt;/svg&gt;</a:t>
            </a:r>
            <a:endParaRPr/>
          </a:p>
          <a:p>
            <a:pPr indent="0" lvl="0" marL="0" rtl="0" algn="l">
              <a:spcBef>
                <a:spcPts val="1600"/>
              </a:spcBef>
              <a:spcAft>
                <a:spcPts val="1600"/>
              </a:spcAft>
              <a:buNone/>
            </a:pPr>
            <a:r>
              <a:t/>
            </a:r>
            <a:endParaRPr/>
          </a:p>
        </p:txBody>
      </p:sp>
      <p:sp>
        <p:nvSpPr>
          <p:cNvPr id="115" name="Google Shape;115;p21"/>
          <p:cNvSpPr txBox="1"/>
          <p:nvPr/>
        </p:nvSpPr>
        <p:spPr>
          <a:xfrm>
            <a:off x="0" y="0"/>
            <a:ext cx="5734500" cy="3000000"/>
          </a:xfrm>
          <a:prstGeom prst="rect">
            <a:avLst/>
          </a:prstGeom>
          <a:noFill/>
          <a:ln>
            <a:noFill/>
          </a:ln>
        </p:spPr>
        <p:txBody>
          <a:bodyPr anchorCtr="0" anchor="t" bIns="91425" lIns="91425" spcFirstLastPara="1" rIns="91425" wrap="square" tIns="91425">
            <a:noAutofit/>
          </a:bodyPr>
          <a:lstStyle/>
          <a:p>
            <a:pPr indent="0" lvl="0" marL="533400" marR="139700" rtl="0" algn="l">
              <a:lnSpc>
                <a:spcPct val="150000"/>
              </a:lnSpc>
              <a:spcBef>
                <a:spcPts val="0"/>
              </a:spcBef>
              <a:spcAft>
                <a:spcPts val="1500"/>
              </a:spcAft>
              <a:buNone/>
            </a:pPr>
            <a:r>
              <a:t/>
            </a:r>
            <a:endParaRPr sz="1200">
              <a:solidFill>
                <a:srgbClr val="999999"/>
              </a:solidFill>
              <a:highlight>
                <a:srgbClr val="EEEEEE"/>
              </a:highlight>
              <a:latin typeface="Courier New"/>
              <a:ea typeface="Courier New"/>
              <a:cs typeface="Courier New"/>
              <a:sym typeface="Courier New"/>
            </a:endParaRPr>
          </a:p>
        </p:txBody>
      </p:sp>
      <p:pic>
        <p:nvPicPr>
          <p:cNvPr id="116" name="Google Shape;116;p21"/>
          <p:cNvPicPr preferRelativeResize="0"/>
          <p:nvPr/>
        </p:nvPicPr>
        <p:blipFill>
          <a:blip r:embed="rId3">
            <a:alphaModFix/>
          </a:blip>
          <a:stretch>
            <a:fillRect/>
          </a:stretch>
        </p:blipFill>
        <p:spPr>
          <a:xfrm>
            <a:off x="2338187" y="3081726"/>
            <a:ext cx="4467626" cy="1262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